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96" r:id="rId1"/>
  </p:sldMasterIdLst>
  <p:sldIdLst>
    <p:sldId id="256" r:id="rId2"/>
    <p:sldId id="272" r:id="rId3"/>
    <p:sldId id="280" r:id="rId4"/>
    <p:sldId id="257" r:id="rId5"/>
    <p:sldId id="273" r:id="rId6"/>
    <p:sldId id="281" r:id="rId7"/>
    <p:sldId id="276" r:id="rId8"/>
    <p:sldId id="279" r:id="rId9"/>
    <p:sldId id="277" r:id="rId10"/>
    <p:sldId id="283" r:id="rId11"/>
    <p:sldId id="284" r:id="rId12"/>
    <p:sldId id="285" r:id="rId13"/>
    <p:sldId id="286" r:id="rId14"/>
    <p:sldId id="287" r:id="rId1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09" autoAdjust="0"/>
  </p:normalViewPr>
  <p:slideViewPr>
    <p:cSldViewPr>
      <p:cViewPr>
        <p:scale>
          <a:sx n="80" d="100"/>
          <a:sy n="80" d="100"/>
        </p:scale>
        <p:origin x="-1086" y="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ravokutni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Pravokutni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Pravokutni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Pravokutni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Pravokutni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jeni pravokutni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jeni pravokutni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avokutni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utni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utni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avokutni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433A5A1-6683-46D2-94EE-845FF681E72B}" type="datetimeFigureOut">
              <a:rPr lang="sr-Latn-CS" smtClean="0"/>
              <a:pPr/>
              <a:t>26.11.2017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F3F7AD7-6151-4C1D-B24F-F5C6B4511D9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A5A1-6683-46D2-94EE-845FF681E72B}" type="datetimeFigureOut">
              <a:rPr lang="sr-Latn-CS" smtClean="0"/>
              <a:pPr/>
              <a:t>26.11.2017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7AD7-6151-4C1D-B24F-F5C6B4511D9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A5A1-6683-46D2-94EE-845FF681E72B}" type="datetimeFigureOut">
              <a:rPr lang="sr-Latn-CS" smtClean="0"/>
              <a:pPr/>
              <a:t>26.11.2017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7AD7-6151-4C1D-B24F-F5C6B4511D9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A5A1-6683-46D2-94EE-845FF681E72B}" type="datetimeFigureOut">
              <a:rPr lang="sr-Latn-CS" smtClean="0"/>
              <a:pPr/>
              <a:t>26.11.2017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7AD7-6151-4C1D-B24F-F5C6B4511D9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A5A1-6683-46D2-94EE-845FF681E72B}" type="datetimeFigureOut">
              <a:rPr lang="sr-Latn-CS" smtClean="0"/>
              <a:pPr/>
              <a:t>26.11.2017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7AD7-6151-4C1D-B24F-F5C6B4511D9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A5A1-6683-46D2-94EE-845FF681E72B}" type="datetimeFigureOut">
              <a:rPr lang="sr-Latn-CS" smtClean="0"/>
              <a:pPr/>
              <a:t>26.11.2017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7AD7-6151-4C1D-B24F-F5C6B4511D9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26" name="Rezervirano mjesto datum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433A5A1-6683-46D2-94EE-845FF681E72B}" type="datetimeFigureOut">
              <a:rPr lang="sr-Latn-CS" smtClean="0"/>
              <a:pPr/>
              <a:t>26.11.2017</a:t>
            </a:fld>
            <a:endParaRPr lang="hr-HR"/>
          </a:p>
        </p:txBody>
      </p:sp>
      <p:sp>
        <p:nvSpPr>
          <p:cNvPr id="27" name="Rezervirano mjesto broja slajda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F3F7AD7-6151-4C1D-B24F-F5C6B4511D9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8" name="Rezervirano mjesto podnožja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433A5A1-6683-46D2-94EE-845FF681E72B}" type="datetimeFigureOut">
              <a:rPr lang="sr-Latn-CS" smtClean="0"/>
              <a:pPr/>
              <a:t>26.11.2017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F3F7AD7-6151-4C1D-B24F-F5C6B4511D9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A5A1-6683-46D2-94EE-845FF681E72B}" type="datetimeFigureOut">
              <a:rPr lang="sr-Latn-CS" smtClean="0"/>
              <a:pPr/>
              <a:t>26.11.2017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7AD7-6151-4C1D-B24F-F5C6B4511D9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A5A1-6683-46D2-94EE-845FF681E72B}" type="datetimeFigureOut">
              <a:rPr lang="sr-Latn-CS" smtClean="0"/>
              <a:pPr/>
              <a:t>26.11.2017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7AD7-6151-4C1D-B24F-F5C6B4511D9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A5A1-6683-46D2-94EE-845FF681E72B}" type="datetimeFigureOut">
              <a:rPr lang="sr-Latn-CS" smtClean="0"/>
              <a:pPr/>
              <a:t>26.11.2017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7AD7-6151-4C1D-B24F-F5C6B4511D9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ravokutni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Pravokutni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Pravokutni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Pravokutni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Pravokutni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jeni pravokutni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jeni pravokutni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Pravokutni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Pravokutni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Pravokutni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Pravokutni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Pravokutni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Pravokutni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433A5A1-6683-46D2-94EE-845FF681E72B}" type="datetimeFigureOut">
              <a:rPr lang="sr-Latn-CS" smtClean="0"/>
              <a:pPr/>
              <a:t>26.11.2017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F3F7AD7-6151-4C1D-B24F-F5C6B4511D9E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28596" y="188640"/>
            <a:ext cx="8458200" cy="2592287"/>
          </a:xfrm>
        </p:spPr>
        <p:txBody>
          <a:bodyPr>
            <a:normAutofit fontScale="90000"/>
          </a:bodyPr>
          <a:lstStyle/>
          <a:p>
            <a:pPr algn="ctr"/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dirty="0" smtClean="0"/>
              <a:t>Javne politike u prevenciji i smanjenju rizika nastanka kriza i katastrofa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907704" y="4869160"/>
            <a:ext cx="6912768" cy="108012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hr-HR" sz="1800" dirty="0" smtClean="0"/>
              <a:t>	</a:t>
            </a:r>
          </a:p>
          <a:p>
            <a:pPr algn="ctr"/>
            <a:endParaRPr lang="hr-HR" sz="1800" dirty="0" smtClean="0"/>
          </a:p>
          <a:p>
            <a:pPr algn="ctr"/>
            <a:r>
              <a:rPr lang="hr-HR" sz="1900" b="1" dirty="0" smtClean="0"/>
              <a:t>Grad Zagreb</a:t>
            </a:r>
          </a:p>
          <a:p>
            <a:pPr algn="ctr"/>
            <a:r>
              <a:rPr lang="hr-HR" sz="1900" b="1" dirty="0" smtClean="0"/>
              <a:t>Gradska skupština Grada Zagreba, 27. studeni 2017.</a:t>
            </a:r>
          </a:p>
          <a:p>
            <a:endParaRPr lang="hr-H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648072"/>
          </a:xfrm>
        </p:spPr>
        <p:txBody>
          <a:bodyPr>
            <a:normAutofit fontScale="90000"/>
          </a:bodyPr>
          <a:lstStyle/>
          <a:p>
            <a:pPr lvl="0"/>
            <a:r>
              <a:rPr lang="hr-HR" sz="3600" b="1" dirty="0" smtClean="0"/>
              <a:t/>
            </a:r>
            <a:br>
              <a:rPr lang="hr-HR" sz="3600" b="1" dirty="0" smtClean="0"/>
            </a:br>
            <a:r>
              <a:rPr lang="hr-HR" sz="3600" b="1" dirty="0" smtClean="0"/>
              <a:t>Protuterorizam</a:t>
            </a:r>
            <a:r>
              <a:rPr lang="hr-HR" sz="3600" b="1" i="1" dirty="0" smtClean="0"/>
              <a:t>: </a:t>
            </a:r>
            <a:r>
              <a:rPr lang="hr-HR" sz="3600" b="1" i="1" dirty="0" err="1" smtClean="0"/>
              <a:t>policy</a:t>
            </a:r>
            <a:r>
              <a:rPr lang="hr-HR" i="1" dirty="0" smtClean="0"/>
              <a:t/>
            </a:r>
            <a:br>
              <a:rPr lang="hr-HR" i="1" dirty="0" smtClean="0"/>
            </a:br>
            <a:endParaRPr lang="hr-HR" i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0324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r-HR" sz="2400" dirty="0" err="1" smtClean="0"/>
              <a:t>Sekuritizacija</a:t>
            </a:r>
            <a:r>
              <a:rPr lang="hr-HR" sz="2400" dirty="0" smtClean="0"/>
              <a:t> terorizma</a:t>
            </a:r>
          </a:p>
          <a:p>
            <a:pPr>
              <a:buNone/>
            </a:pPr>
            <a:r>
              <a:rPr lang="hr-HR" sz="2400" dirty="0" smtClean="0"/>
              <a:t>- određenje terorizma kao prijetnje opstojnosti</a:t>
            </a:r>
          </a:p>
          <a:p>
            <a:pPr>
              <a:buFontTx/>
              <a:buChar char="-"/>
            </a:pPr>
            <a:r>
              <a:rPr lang="hr-HR" sz="2400" dirty="0" smtClean="0"/>
              <a:t>uvođenje izvanrednih mjera (proširenje represivnih ovlasti države) koje postaju trajno stanje.</a:t>
            </a:r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400" dirty="0" smtClean="0"/>
              <a:t>Posljedice: odnos sigurnosti i liberalne demokracije.</a:t>
            </a:r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400" dirty="0" smtClean="0"/>
              <a:t>Europska sigurnost vs nacionalna sigurnost država članica:</a:t>
            </a:r>
          </a:p>
          <a:p>
            <a:pPr>
              <a:buNone/>
            </a:pPr>
            <a:r>
              <a:rPr lang="hr-HR" sz="2400" dirty="0" smtClean="0"/>
              <a:t>nacionalna sigurnost u nadležnosti država članica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648072"/>
          </a:xfrm>
        </p:spPr>
        <p:txBody>
          <a:bodyPr>
            <a:normAutofit fontScale="90000"/>
          </a:bodyPr>
          <a:lstStyle/>
          <a:p>
            <a:pPr lvl="0"/>
            <a:r>
              <a:rPr lang="hr-HR" sz="3600" b="1" dirty="0" smtClean="0"/>
              <a:t/>
            </a:r>
            <a:br>
              <a:rPr lang="hr-HR" sz="3600" b="1" dirty="0" smtClean="0"/>
            </a:br>
            <a:r>
              <a:rPr lang="hr-HR" sz="3600" b="1" dirty="0" smtClean="0"/>
              <a:t>Protuterorizam</a:t>
            </a:r>
            <a:r>
              <a:rPr lang="hr-HR" sz="3600" b="1" i="1" dirty="0" smtClean="0"/>
              <a:t>: </a:t>
            </a:r>
            <a:r>
              <a:rPr lang="hr-HR" sz="3600" b="1" i="1" dirty="0" err="1" smtClean="0"/>
              <a:t>policy</a:t>
            </a:r>
            <a:r>
              <a:rPr lang="hr-HR" i="1" dirty="0" smtClean="0"/>
              <a:t/>
            </a:r>
            <a:br>
              <a:rPr lang="hr-HR" i="1" dirty="0" smtClean="0"/>
            </a:br>
            <a:endParaRPr lang="hr-HR" i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2565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r-HR" sz="2300" b="1" dirty="0" err="1" smtClean="0"/>
              <a:t>Prokativni</a:t>
            </a:r>
            <a:r>
              <a:rPr lang="hr-HR" sz="2300" b="1" dirty="0" smtClean="0"/>
              <a:t> pristup</a:t>
            </a:r>
            <a:r>
              <a:rPr lang="hr-HR" sz="2300" dirty="0" smtClean="0"/>
              <a:t>: </a:t>
            </a:r>
            <a:r>
              <a:rPr lang="hr-HR" sz="2300" dirty="0" err="1" smtClean="0"/>
              <a:t>deradikalizacija</a:t>
            </a:r>
            <a:r>
              <a:rPr lang="hr-HR" sz="2300" dirty="0" smtClean="0"/>
              <a:t> i </a:t>
            </a:r>
            <a:r>
              <a:rPr lang="hr-HR" sz="2300" dirty="0" err="1" smtClean="0"/>
              <a:t>proturadikalizacija</a:t>
            </a:r>
            <a:endParaRPr lang="hr-HR" sz="2300" dirty="0" smtClean="0"/>
          </a:p>
          <a:p>
            <a:pPr>
              <a:buNone/>
            </a:pPr>
            <a:r>
              <a:rPr lang="hr-HR" sz="2300" dirty="0" smtClean="0"/>
              <a:t>terorizma? Je li proces radikalizacije </a:t>
            </a:r>
            <a:r>
              <a:rPr lang="hr-HR" sz="2300" dirty="0" err="1" smtClean="0"/>
              <a:t>islamista</a:t>
            </a:r>
            <a:r>
              <a:rPr lang="hr-HR" sz="2300" dirty="0" smtClean="0"/>
              <a:t> završio i</a:t>
            </a:r>
          </a:p>
          <a:p>
            <a:pPr>
              <a:buNone/>
            </a:pPr>
            <a:r>
              <a:rPr lang="hr-HR" sz="2300" dirty="0" smtClean="0"/>
              <a:t>dogodio se EU ispod radara? Dominantna orijentacija</a:t>
            </a:r>
          </a:p>
          <a:p>
            <a:pPr>
              <a:buNone/>
            </a:pPr>
            <a:r>
              <a:rPr lang="hr-HR" sz="2300" dirty="0" smtClean="0"/>
              <a:t>nakon terorističkog udara u Londonu 2005.</a:t>
            </a:r>
          </a:p>
          <a:p>
            <a:pPr>
              <a:buNone/>
            </a:pPr>
            <a:r>
              <a:rPr lang="hr-HR" sz="2300" b="1" dirty="0" smtClean="0"/>
              <a:t>Radikalizacija</a:t>
            </a:r>
            <a:r>
              <a:rPr lang="hr-HR" sz="2300" dirty="0" smtClean="0"/>
              <a:t>: distanca od </a:t>
            </a:r>
            <a:r>
              <a:rPr lang="hr-HR" sz="2300" i="1" dirty="0" err="1" smtClean="0"/>
              <a:t>mainstream</a:t>
            </a:r>
            <a:r>
              <a:rPr lang="hr-HR" sz="2300" dirty="0" smtClean="0"/>
              <a:t> političkog</a:t>
            </a:r>
          </a:p>
          <a:p>
            <a:pPr>
              <a:buNone/>
            </a:pPr>
            <a:r>
              <a:rPr lang="hr-HR" sz="2300" dirty="0" smtClean="0"/>
              <a:t>mišljenja, političkih i društvenih procesa; društveni proces</a:t>
            </a:r>
          </a:p>
          <a:p>
            <a:pPr>
              <a:buNone/>
            </a:pPr>
            <a:r>
              <a:rPr lang="hr-HR" sz="2300" dirty="0" smtClean="0"/>
              <a:t>kojem je društvena isključenost središnji uzrok; socijalizacija</a:t>
            </a:r>
          </a:p>
          <a:p>
            <a:pPr>
              <a:buNone/>
            </a:pPr>
            <a:r>
              <a:rPr lang="hr-HR" sz="2300" dirty="0" smtClean="0"/>
              <a:t>k ekstremizmu koja se manifestira u terorizmu.</a:t>
            </a:r>
          </a:p>
          <a:p>
            <a:pPr>
              <a:buNone/>
            </a:pPr>
            <a:r>
              <a:rPr lang="hr-HR" sz="2300" b="1" dirty="0" err="1" smtClean="0"/>
              <a:t>Deradikalizacija</a:t>
            </a:r>
            <a:r>
              <a:rPr lang="hr-HR" sz="2300" b="1" dirty="0" smtClean="0"/>
              <a:t> i </a:t>
            </a:r>
            <a:r>
              <a:rPr lang="hr-HR" sz="2300" b="1" dirty="0" err="1" smtClean="0"/>
              <a:t>proturadikalizacija</a:t>
            </a:r>
            <a:r>
              <a:rPr lang="hr-HR" sz="2300" b="1" dirty="0" smtClean="0"/>
              <a:t> </a:t>
            </a:r>
            <a:r>
              <a:rPr lang="hr-HR" sz="2300" dirty="0" smtClean="0"/>
              <a:t>: stanoviti</a:t>
            </a:r>
          </a:p>
          <a:p>
            <a:pPr>
              <a:buNone/>
            </a:pPr>
            <a:r>
              <a:rPr lang="hr-HR" sz="2300" dirty="0" smtClean="0"/>
              <a:t>paradoks budući da znače stanovito usmjerenje k uzrocima</a:t>
            </a:r>
          </a:p>
          <a:p>
            <a:pPr>
              <a:buNone/>
            </a:pPr>
            <a:r>
              <a:rPr lang="hr-HR" sz="2300" dirty="0" smtClean="0"/>
              <a:t>terorizma što je područje do sada bitno zanemareno,</a:t>
            </a:r>
          </a:p>
          <a:p>
            <a:pPr>
              <a:buNone/>
            </a:pPr>
            <a:r>
              <a:rPr lang="hr-HR" sz="2300" dirty="0" smtClean="0"/>
              <a:t>gotovo ignorirano u znanstvenim istraživanjima i </a:t>
            </a:r>
            <a:r>
              <a:rPr lang="hr-HR" sz="2300" i="1" dirty="0" err="1" smtClean="0"/>
              <a:t>policy</a:t>
            </a:r>
            <a:endParaRPr lang="hr-HR" sz="2300" dirty="0" smtClean="0"/>
          </a:p>
          <a:p>
            <a:pPr>
              <a:buNone/>
            </a:pPr>
            <a:r>
              <a:rPr lang="hr-HR" sz="2300" dirty="0" smtClean="0"/>
              <a:t>djelovanjima spram terorizma.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20080"/>
          </a:xfrm>
        </p:spPr>
        <p:txBody>
          <a:bodyPr>
            <a:normAutofit fontScale="90000"/>
          </a:bodyPr>
          <a:lstStyle/>
          <a:p>
            <a:pPr lvl="0"/>
            <a:r>
              <a:rPr lang="hr-HR" sz="3600" b="1" dirty="0" smtClean="0"/>
              <a:t/>
            </a:r>
            <a:br>
              <a:rPr lang="hr-HR" sz="3600" b="1" dirty="0" smtClean="0"/>
            </a:br>
            <a:r>
              <a:rPr lang="hr-HR" sz="3100" b="1" dirty="0" smtClean="0"/>
              <a:t>Prevencija terorizma: </a:t>
            </a:r>
            <a:r>
              <a:rPr lang="hr-HR" sz="3100" b="1" dirty="0" err="1" smtClean="0"/>
              <a:t>deradikalizacija</a:t>
            </a:r>
            <a:r>
              <a:rPr lang="hr-HR" sz="3100" b="1" dirty="0" smtClean="0"/>
              <a:t> i </a:t>
            </a:r>
            <a:r>
              <a:rPr lang="hr-HR" sz="3100" b="1" dirty="0" err="1" smtClean="0"/>
              <a:t>proturadikalizacija</a:t>
            </a:r>
            <a:r>
              <a:rPr lang="hr-HR" sz="3100" b="1" dirty="0" smtClean="0"/>
              <a:t> </a:t>
            </a:r>
            <a:r>
              <a:rPr lang="hr-HR" i="1" dirty="0" smtClean="0"/>
              <a:t/>
            </a:r>
            <a:br>
              <a:rPr lang="hr-HR" i="1" dirty="0" smtClean="0"/>
            </a:br>
            <a:endParaRPr lang="hr-HR" i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2484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r-HR" sz="2400" dirty="0" err="1" smtClean="0"/>
              <a:t>Deradikalizacija</a:t>
            </a:r>
            <a:r>
              <a:rPr lang="hr-HR" sz="2400" dirty="0" smtClean="0"/>
              <a:t> : odvraćanje od nasilja i društvena reintegracija radikaliziranih pojedinaca ; programi usmjereni na sigurnosni aspekt (aktivni teroristi) koji trebaju rezultirati aspektom civilnog društva odnosno reintegracijom radikala u </a:t>
            </a:r>
            <a:r>
              <a:rPr lang="hr-HR" sz="2400" i="1" dirty="0" err="1" smtClean="0"/>
              <a:t>mainstream</a:t>
            </a:r>
            <a:r>
              <a:rPr lang="hr-HR" sz="2400" dirty="0" smtClean="0"/>
              <a:t> društvene procese. </a:t>
            </a:r>
          </a:p>
          <a:p>
            <a:pPr>
              <a:buNone/>
            </a:pPr>
            <a:r>
              <a:rPr lang="hr-HR" sz="2400" dirty="0" err="1" smtClean="0"/>
              <a:t>Proturadikalizacija</a:t>
            </a:r>
            <a:r>
              <a:rPr lang="hr-HR" sz="2400" dirty="0" smtClean="0"/>
              <a:t> socijalno i kulturno kontekstualna prevencija da netko ne postane radikalan; programi usmjereni na društvene aspekte kako ne bi došlo do sigurnosnih posljedica (terorizam).</a:t>
            </a:r>
            <a:endParaRPr lang="hr-HR" sz="23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936104"/>
          </a:xfrm>
        </p:spPr>
        <p:txBody>
          <a:bodyPr>
            <a:normAutofit fontScale="90000"/>
          </a:bodyPr>
          <a:lstStyle/>
          <a:p>
            <a:pPr lvl="0"/>
            <a:r>
              <a:rPr lang="hr-HR" sz="3600" b="1" dirty="0" smtClean="0"/>
              <a:t/>
            </a:r>
            <a:br>
              <a:rPr lang="hr-HR" sz="3600" b="1" dirty="0" smtClean="0"/>
            </a:br>
            <a:r>
              <a:rPr lang="hr-HR" sz="3100" b="1" dirty="0" smtClean="0"/>
              <a:t>Prevencija terorizma: </a:t>
            </a:r>
            <a:r>
              <a:rPr lang="hr-HR" sz="3100" b="1" dirty="0" err="1" smtClean="0"/>
              <a:t>deradikalizacija</a:t>
            </a:r>
            <a:r>
              <a:rPr lang="hr-HR" sz="3100" b="1" dirty="0" smtClean="0"/>
              <a:t> i </a:t>
            </a:r>
            <a:r>
              <a:rPr lang="hr-HR" sz="3100" b="1" dirty="0" err="1" smtClean="0"/>
              <a:t>proturadikalizacija</a:t>
            </a:r>
            <a:r>
              <a:rPr lang="hr-HR" sz="3100" b="1" dirty="0" smtClean="0"/>
              <a:t> </a:t>
            </a:r>
            <a:r>
              <a:rPr lang="hr-HR" i="1" dirty="0" smtClean="0"/>
              <a:t/>
            </a:r>
            <a:br>
              <a:rPr lang="hr-HR" i="1" dirty="0" smtClean="0"/>
            </a:br>
            <a:endParaRPr lang="hr-HR" i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33843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r-HR" sz="2400" dirty="0" err="1" smtClean="0"/>
              <a:t>Deradikalizacija</a:t>
            </a:r>
            <a:r>
              <a:rPr lang="hr-HR" sz="2400" dirty="0" smtClean="0"/>
              <a:t> - </a:t>
            </a:r>
            <a:r>
              <a:rPr lang="hr-HR" sz="2400" dirty="0" err="1" smtClean="0"/>
              <a:t>proturadikalizcija</a:t>
            </a:r>
            <a:r>
              <a:rPr lang="hr-HR" sz="2400" dirty="0" smtClean="0"/>
              <a:t>:</a:t>
            </a:r>
          </a:p>
          <a:p>
            <a:pPr>
              <a:buNone/>
            </a:pPr>
            <a:r>
              <a:rPr lang="hr-HR" sz="2400" dirty="0" smtClean="0"/>
              <a:t>uključuje promjenu stajališta i vrijednosnih sudova</a:t>
            </a:r>
          </a:p>
          <a:p>
            <a:pPr>
              <a:buNone/>
            </a:pPr>
            <a:r>
              <a:rPr lang="hr-HR" sz="2400" dirty="0" smtClean="0"/>
              <a:t>(kognitivni aspekt) te bihevioralni aspekt </a:t>
            </a:r>
            <a:r>
              <a:rPr lang="hr-HR" sz="2400" dirty="0" err="1" smtClean="0"/>
              <a:t>tj</a:t>
            </a:r>
            <a:r>
              <a:rPr lang="hr-HR" sz="2400" dirty="0" smtClean="0"/>
              <a:t>. promjene</a:t>
            </a:r>
          </a:p>
          <a:p>
            <a:pPr>
              <a:buNone/>
            </a:pPr>
            <a:r>
              <a:rPr lang="hr-HR" sz="2400" dirty="0" smtClean="0"/>
              <a:t>ponašanja kao konačni rezultat odnosno odustajanje od</a:t>
            </a:r>
          </a:p>
          <a:p>
            <a:pPr>
              <a:buNone/>
            </a:pPr>
            <a:r>
              <a:rPr lang="hr-HR" sz="2400" dirty="0" smtClean="0"/>
              <a:t>preferiranja terorističkog djelovanja.</a:t>
            </a:r>
          </a:p>
          <a:p>
            <a:pPr>
              <a:buNone/>
            </a:pPr>
            <a:r>
              <a:rPr lang="hr-HR" sz="2400" dirty="0" err="1" smtClean="0"/>
              <a:t>Islamizam</a:t>
            </a:r>
            <a:r>
              <a:rPr lang="hr-HR" sz="2400" dirty="0" smtClean="0"/>
              <a:t>: što je važnije </a:t>
            </a:r>
            <a:r>
              <a:rPr lang="hr-HR" sz="2400" dirty="0" err="1" smtClean="0"/>
              <a:t>deradikalizacija</a:t>
            </a:r>
            <a:r>
              <a:rPr lang="hr-HR" sz="2400" dirty="0" smtClean="0"/>
              <a:t> političkih ili</a:t>
            </a:r>
          </a:p>
          <a:p>
            <a:pPr>
              <a:buNone/>
            </a:pPr>
            <a:r>
              <a:rPr lang="hr-HR" sz="2400" dirty="0" smtClean="0"/>
              <a:t>vjerskih uvjerenja? Postaje li svaka radikalizirana osoba</a:t>
            </a:r>
          </a:p>
          <a:p>
            <a:pPr>
              <a:buNone/>
            </a:pPr>
            <a:r>
              <a:rPr lang="hr-HR" sz="2400" dirty="0" smtClean="0"/>
              <a:t>terorist; ima li svaki terorist radikalne poglede?</a:t>
            </a:r>
            <a:endParaRPr lang="hr-HR" sz="23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936104"/>
          </a:xfrm>
        </p:spPr>
        <p:txBody>
          <a:bodyPr>
            <a:normAutofit fontScale="90000"/>
          </a:bodyPr>
          <a:lstStyle/>
          <a:p>
            <a:pPr lvl="0"/>
            <a:r>
              <a:rPr lang="hr-HR" sz="3600" b="1" dirty="0" smtClean="0"/>
              <a:t/>
            </a:r>
            <a:br>
              <a:rPr lang="hr-HR" sz="3600" b="1" dirty="0" smtClean="0"/>
            </a:br>
            <a:r>
              <a:rPr lang="hr-HR" sz="3600" b="1" dirty="0" smtClean="0"/>
              <a:t>Protuterorizam: strategija i </a:t>
            </a:r>
            <a:r>
              <a:rPr lang="hr-HR" sz="3600" b="1" i="1" dirty="0" err="1" smtClean="0"/>
              <a:t>policy</a:t>
            </a:r>
            <a:r>
              <a:rPr lang="hr-HR" sz="3600" b="1" dirty="0" smtClean="0"/>
              <a:t> EU i europskih država</a:t>
            </a:r>
            <a:r>
              <a:rPr lang="hr-HR" sz="3100" b="1" dirty="0" smtClean="0"/>
              <a:t> </a:t>
            </a:r>
            <a:r>
              <a:rPr lang="hr-HR" i="1" dirty="0" smtClean="0"/>
              <a:t/>
            </a:r>
            <a:br>
              <a:rPr lang="hr-HR" i="1" dirty="0" smtClean="0"/>
            </a:br>
            <a:endParaRPr lang="hr-HR" i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37444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r-HR" sz="2400" dirty="0" err="1" smtClean="0"/>
              <a:t>Sekuritizacija</a:t>
            </a:r>
            <a:r>
              <a:rPr lang="hr-HR" sz="2400" dirty="0" smtClean="0"/>
              <a:t> državnih djelovanja i društva.</a:t>
            </a:r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400" dirty="0" smtClean="0"/>
              <a:t>„Podruštvljavanje“ terorizma: lociranje terorizma i</a:t>
            </a:r>
          </a:p>
          <a:p>
            <a:pPr>
              <a:buNone/>
            </a:pPr>
            <a:r>
              <a:rPr lang="hr-HR" sz="2400" dirty="0" smtClean="0"/>
              <a:t>procesa kako netko postaje terorist u opći društveni</a:t>
            </a:r>
          </a:p>
          <a:p>
            <a:pPr>
              <a:buNone/>
            </a:pPr>
            <a:r>
              <a:rPr lang="hr-HR" sz="2400" dirty="0" smtClean="0"/>
              <a:t>kontekst odnosno društvenu isključenost. </a:t>
            </a:r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400" dirty="0" smtClean="0"/>
              <a:t>Depolitizacija nadasve političkog fenomena kao što je</a:t>
            </a:r>
          </a:p>
          <a:p>
            <a:pPr>
              <a:buNone/>
            </a:pPr>
            <a:r>
              <a:rPr lang="hr-HR" sz="2400" dirty="0" smtClean="0"/>
              <a:t>terorizam i negiranje političkih uzroka terorizma?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28596" y="764704"/>
            <a:ext cx="8458200" cy="1728191"/>
          </a:xfrm>
        </p:spPr>
        <p:txBody>
          <a:bodyPr>
            <a:normAutofit/>
          </a:bodyPr>
          <a:lstStyle/>
          <a:p>
            <a:pPr algn="ctr"/>
            <a:r>
              <a:rPr lang="hr-HR" b="1" dirty="0" smtClean="0"/>
              <a:t>Nove protuterorističke paradigme Europske unije</a:t>
            </a:r>
            <a:endParaRPr lang="hr-HR" b="1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051720" y="5013176"/>
            <a:ext cx="6480720" cy="936104"/>
          </a:xfrm>
        </p:spPr>
        <p:txBody>
          <a:bodyPr>
            <a:normAutofit lnSpcReduction="10000"/>
          </a:bodyPr>
          <a:lstStyle/>
          <a:p>
            <a:pPr algn="ctr"/>
            <a:r>
              <a:rPr lang="hr-HR" sz="1800" dirty="0" smtClean="0"/>
              <a:t>	</a:t>
            </a:r>
          </a:p>
          <a:p>
            <a:pPr algn="ctr"/>
            <a:r>
              <a:rPr lang="hr-HR" sz="1800" dirty="0" err="1" smtClean="0"/>
              <a:t>dr.sc</a:t>
            </a:r>
            <a:r>
              <a:rPr lang="hr-HR" sz="1800" dirty="0" smtClean="0"/>
              <a:t>. Mirko Bilandžić,  </a:t>
            </a:r>
            <a:r>
              <a:rPr lang="hr-HR" sz="1800" dirty="0" err="1" smtClean="0"/>
              <a:t>izv.prof</a:t>
            </a:r>
            <a:r>
              <a:rPr lang="hr-HR" sz="1800" dirty="0" smtClean="0"/>
              <a:t>., Filozofski fakultet, Sveučilišta u Zagrebu</a:t>
            </a:r>
            <a:endParaRPr lang="hr-H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38808"/>
          </a:xfrm>
        </p:spPr>
        <p:txBody>
          <a:bodyPr>
            <a:normAutofit fontScale="90000"/>
          </a:bodyPr>
          <a:lstStyle/>
          <a:p>
            <a:pPr lvl="0" algn="ctr"/>
            <a:r>
              <a:rPr lang="hr-HR" sz="2700" b="1" dirty="0" smtClean="0">
                <a:solidFill>
                  <a:srgbClr val="FF0000"/>
                </a:solidFill>
              </a:rPr>
              <a:t>Terorizam: globalni sigurnosni izazov</a:t>
            </a:r>
            <a:r>
              <a:rPr lang="hr-HR" sz="1800" dirty="0" smtClean="0"/>
              <a:t/>
            </a:r>
            <a:br>
              <a:rPr lang="hr-HR" sz="1800" dirty="0" smtClean="0"/>
            </a:br>
            <a:r>
              <a:rPr lang="hr-HR" sz="1800" b="1" dirty="0" smtClean="0"/>
              <a:t>Broj terorističkih napada u svijetu (1970-2016.) </a:t>
            </a:r>
            <a:br>
              <a:rPr lang="hr-HR" sz="1800" b="1" dirty="0" smtClean="0"/>
            </a:br>
            <a:r>
              <a:rPr lang="hr-HR" sz="1800" b="1" dirty="0" smtClean="0"/>
              <a:t>No. 170.350 napada</a:t>
            </a:r>
            <a:br>
              <a:rPr lang="hr-HR" sz="1800" b="1" dirty="0" smtClean="0"/>
            </a:br>
            <a:r>
              <a:rPr lang="hr-HR" sz="1800" b="1" dirty="0" smtClean="0"/>
              <a:t>Izvršitelji: 865 terorističkih organizacija/grupacija</a:t>
            </a:r>
            <a:endParaRPr lang="hr-HR" sz="1800" b="1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l="1" t="14317" r="42946" b="16305"/>
          <a:stretch/>
        </p:blipFill>
        <p:spPr>
          <a:xfrm>
            <a:off x="1043608" y="1844824"/>
            <a:ext cx="7012218" cy="41775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87824" y="6047839"/>
            <a:ext cx="4867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 smtClean="0"/>
              <a:t>Izvor: </a:t>
            </a:r>
            <a:r>
              <a:rPr lang="hr-HR" sz="1400" i="1" dirty="0" smtClean="0"/>
              <a:t>Global </a:t>
            </a:r>
            <a:r>
              <a:rPr lang="hr-HR" sz="1400" i="1" dirty="0" err="1" smtClean="0"/>
              <a:t>terrorism</a:t>
            </a:r>
            <a:r>
              <a:rPr lang="hr-HR" sz="1400" i="1" dirty="0" smtClean="0"/>
              <a:t> </a:t>
            </a:r>
            <a:r>
              <a:rPr lang="hr-HR" sz="1400" i="1" dirty="0" err="1" smtClean="0"/>
              <a:t>database</a:t>
            </a:r>
            <a:r>
              <a:rPr lang="hr-HR" sz="1400" i="1" dirty="0" smtClean="0"/>
              <a:t> </a:t>
            </a:r>
            <a:r>
              <a:rPr lang="hr-HR" sz="1400" i="1" dirty="0" err="1" smtClean="0"/>
              <a:t>University</a:t>
            </a:r>
            <a:r>
              <a:rPr lang="hr-HR" sz="1400" i="1" dirty="0" smtClean="0"/>
              <a:t> </a:t>
            </a:r>
            <a:r>
              <a:rPr lang="hr-HR" sz="1400" i="1" dirty="0" err="1" smtClean="0"/>
              <a:t>of</a:t>
            </a:r>
            <a:r>
              <a:rPr lang="hr-HR" sz="1400" i="1" dirty="0" smtClean="0"/>
              <a:t>  </a:t>
            </a:r>
            <a:r>
              <a:rPr lang="hr-HR" sz="1400" i="1" dirty="0" err="1" smtClean="0"/>
              <a:t>Maryland</a:t>
            </a:r>
            <a:r>
              <a:rPr lang="hr-HR" sz="1400" i="1" dirty="0" smtClean="0"/>
              <a:t> </a:t>
            </a:r>
            <a:endParaRPr lang="hr-HR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373088"/>
          </a:xfrm>
        </p:spPr>
        <p:txBody>
          <a:bodyPr>
            <a:normAutofit fontScale="90000"/>
          </a:bodyPr>
          <a:lstStyle/>
          <a:p>
            <a:pPr lvl="0"/>
            <a:r>
              <a:rPr lang="hr-HR" sz="3600" b="1" dirty="0" smtClean="0"/>
              <a:t/>
            </a:r>
            <a:br>
              <a:rPr lang="hr-HR" sz="3600" b="1" dirty="0" smtClean="0"/>
            </a:br>
            <a:r>
              <a:rPr lang="hr-HR" sz="3600" b="1" dirty="0" smtClean="0"/>
              <a:t>Povijest terorizma: kontinuitet europskih procesa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Terorizam nastao u Europi: Francuska revolucija</a:t>
            </a:r>
          </a:p>
          <a:p>
            <a:r>
              <a:rPr lang="hr-HR" sz="2400" dirty="0" smtClean="0"/>
              <a:t>Prvi val terorizma - </a:t>
            </a:r>
            <a:r>
              <a:rPr lang="hr-HR" sz="2400" dirty="0" err="1" smtClean="0"/>
              <a:t>anarholiberalistički</a:t>
            </a:r>
            <a:r>
              <a:rPr lang="hr-HR" sz="2400" dirty="0" smtClean="0"/>
              <a:t>: europski lideri  mete i žrtve atentata (1898. austrougarska carica Elizabeta; 1900. talijanski kralj </a:t>
            </a:r>
            <a:r>
              <a:rPr lang="hr-HR" sz="2400" dirty="0" err="1" smtClean="0"/>
              <a:t>Umberto</a:t>
            </a:r>
            <a:r>
              <a:rPr lang="hr-HR" sz="2400" dirty="0" smtClean="0"/>
              <a:t> I; francuski predsjednik </a:t>
            </a:r>
            <a:r>
              <a:rPr lang="hr-HR" sz="2400" dirty="0" err="1" smtClean="0"/>
              <a:t>Marie</a:t>
            </a:r>
            <a:r>
              <a:rPr lang="hr-HR" sz="2400" dirty="0" smtClean="0"/>
              <a:t> </a:t>
            </a:r>
            <a:r>
              <a:rPr lang="hr-HR" sz="2400" dirty="0" err="1" smtClean="0"/>
              <a:t>Francois</a:t>
            </a:r>
            <a:r>
              <a:rPr lang="hr-HR" sz="2400" dirty="0" smtClean="0"/>
              <a:t> Sadi </a:t>
            </a:r>
            <a:r>
              <a:rPr lang="hr-HR" sz="2400" dirty="0" err="1" smtClean="0"/>
              <a:t>Carnot</a:t>
            </a:r>
            <a:r>
              <a:rPr lang="hr-HR" sz="2400" dirty="0" smtClean="0"/>
              <a:t> 1894.; španjolski premijer Antonio </a:t>
            </a:r>
            <a:r>
              <a:rPr lang="hr-HR" sz="2400" dirty="0" err="1" smtClean="0"/>
              <a:t>Canovas</a:t>
            </a:r>
            <a:r>
              <a:rPr lang="hr-HR" sz="2400" dirty="0" smtClean="0"/>
              <a:t> 1897.; premijer Jose </a:t>
            </a:r>
            <a:r>
              <a:rPr lang="hr-HR" sz="2400" dirty="0" err="1" smtClean="0"/>
              <a:t>Canalejas</a:t>
            </a:r>
            <a:r>
              <a:rPr lang="hr-HR" sz="2400" dirty="0" smtClean="0"/>
              <a:t> 1912.).</a:t>
            </a:r>
          </a:p>
          <a:p>
            <a:r>
              <a:rPr lang="hr-HR" sz="2400" dirty="0" smtClean="0"/>
              <a:t>Treći val terorizma: ideološki i etno-nacionalni (državnost) uzroci; razdoblje “</a:t>
            </a:r>
            <a:r>
              <a:rPr lang="hr-HR" sz="2400" i="1" dirty="0" smtClean="0"/>
              <a:t>olovnih godina”</a:t>
            </a:r>
            <a:r>
              <a:rPr lang="hr-HR" sz="2400" dirty="0" smtClean="0"/>
              <a:t>; Europa svjetski centar terorizma.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373088"/>
          </a:xfrm>
        </p:spPr>
        <p:txBody>
          <a:bodyPr>
            <a:normAutofit fontScale="90000"/>
          </a:bodyPr>
          <a:lstStyle/>
          <a:p>
            <a:pPr lvl="0"/>
            <a:r>
              <a:rPr lang="hr-HR" sz="3600" b="1" dirty="0" smtClean="0"/>
              <a:t/>
            </a:r>
            <a:br>
              <a:rPr lang="hr-HR" sz="3600" b="1" dirty="0" smtClean="0"/>
            </a:br>
            <a:r>
              <a:rPr lang="hr-HR" sz="3600" b="1" dirty="0" smtClean="0"/>
              <a:t>Suvremeni terorizam: Europa meta terorizma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2636912"/>
            <a:ext cx="8229600" cy="3312368"/>
          </a:xfrm>
        </p:spPr>
        <p:txBody>
          <a:bodyPr>
            <a:noAutofit/>
          </a:bodyPr>
          <a:lstStyle/>
          <a:p>
            <a:r>
              <a:rPr lang="hr-HR" dirty="0" smtClean="0"/>
              <a:t>Četvrti val terorizma: </a:t>
            </a:r>
            <a:r>
              <a:rPr lang="hr-HR" dirty="0" err="1" smtClean="0"/>
              <a:t>islamistički</a:t>
            </a:r>
            <a:r>
              <a:rPr lang="hr-HR" dirty="0" smtClean="0"/>
              <a:t> (religijski).</a:t>
            </a:r>
          </a:p>
          <a:p>
            <a:r>
              <a:rPr lang="hr-HR" dirty="0" smtClean="0"/>
              <a:t>Postaje li i zašto Europa opetovano središnja meta terorista odnosno središte terorističkih događanja? </a:t>
            </a:r>
          </a:p>
          <a:p>
            <a:r>
              <a:rPr lang="hr-HR" dirty="0" smtClean="0"/>
              <a:t>S kojim tipom terorizma je Europa suočena: s domaćim (</a:t>
            </a:r>
            <a:r>
              <a:rPr lang="hr-HR" i="1" dirty="0" smtClean="0"/>
              <a:t>Home-</a:t>
            </a:r>
            <a:r>
              <a:rPr lang="hr-HR" i="1" dirty="0" err="1" smtClean="0"/>
              <a:t>Grown</a:t>
            </a:r>
            <a:r>
              <a:rPr lang="hr-HR" dirty="0" smtClean="0"/>
              <a:t>) ili uvezenim terorizmom?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354832"/>
          </a:xfrm>
        </p:spPr>
        <p:txBody>
          <a:bodyPr>
            <a:normAutofit fontScale="90000"/>
          </a:bodyPr>
          <a:lstStyle/>
          <a:p>
            <a:pPr algn="ctr"/>
            <a:r>
              <a:rPr lang="hr-HR" sz="1800" b="1" dirty="0" smtClean="0"/>
              <a:t/>
            </a:r>
            <a:br>
              <a:rPr lang="hr-HR" sz="1800" b="1" dirty="0" smtClean="0"/>
            </a:br>
            <a:r>
              <a:rPr lang="hr-HR" sz="1800" b="1" dirty="0" smtClean="0">
                <a:solidFill>
                  <a:srgbClr val="C00000"/>
                </a:solidFill>
              </a:rPr>
              <a:t> Europa meta terorizma: broj terorističkih napada u Europi (1970-2016.)</a:t>
            </a:r>
            <a:br>
              <a:rPr lang="hr-HR" sz="1800" b="1" dirty="0" smtClean="0">
                <a:solidFill>
                  <a:srgbClr val="C00000"/>
                </a:solidFill>
              </a:rPr>
            </a:br>
            <a:r>
              <a:rPr lang="hr-HR" sz="1800" b="1" dirty="0" smtClean="0">
                <a:solidFill>
                  <a:srgbClr val="C00000"/>
                </a:solidFill>
              </a:rPr>
              <a:t>Zapadna Europa: No. 16.307 napada</a:t>
            </a:r>
            <a:br>
              <a:rPr lang="hr-HR" sz="1800" b="1" dirty="0" smtClean="0">
                <a:solidFill>
                  <a:srgbClr val="C00000"/>
                </a:solidFill>
              </a:rPr>
            </a:br>
            <a:r>
              <a:rPr lang="hr-HR" sz="1800" b="1" dirty="0" smtClean="0">
                <a:solidFill>
                  <a:srgbClr val="C00000"/>
                </a:solidFill>
              </a:rPr>
              <a:t>Istočna Europa: No. 5.031 napad</a:t>
            </a:r>
            <a:br>
              <a:rPr lang="hr-HR" sz="1800" b="1" dirty="0" smtClean="0">
                <a:solidFill>
                  <a:srgbClr val="C00000"/>
                </a:solidFill>
              </a:rPr>
            </a:br>
            <a:r>
              <a:rPr lang="hr-HR" sz="1800" b="1" dirty="0" smtClean="0">
                <a:solidFill>
                  <a:srgbClr val="C00000"/>
                </a:solidFill>
              </a:rPr>
              <a:t>Ukupno: 21.338 terorističkih udara (</a:t>
            </a:r>
            <a:r>
              <a:rPr lang="hr-HR" sz="1800" b="1" dirty="0" err="1" smtClean="0">
                <a:solidFill>
                  <a:srgbClr val="C00000"/>
                </a:solidFill>
              </a:rPr>
              <a:t>cca</a:t>
            </a:r>
            <a:r>
              <a:rPr lang="hr-HR" sz="1800" b="1" dirty="0" smtClean="0">
                <a:solidFill>
                  <a:srgbClr val="C00000"/>
                </a:solidFill>
              </a:rPr>
              <a:t> 12,5% ukupnih</a:t>
            </a:r>
            <a:br>
              <a:rPr lang="hr-HR" sz="1800" b="1" dirty="0" smtClean="0">
                <a:solidFill>
                  <a:srgbClr val="C00000"/>
                </a:solidFill>
              </a:rPr>
            </a:br>
            <a:r>
              <a:rPr lang="hr-HR" sz="1800" b="1" dirty="0" smtClean="0">
                <a:solidFill>
                  <a:srgbClr val="C00000"/>
                </a:solidFill>
              </a:rPr>
              <a:t>udara)</a:t>
            </a:r>
            <a:r>
              <a:rPr lang="hr-HR" sz="1600" dirty="0" smtClean="0"/>
              <a:t/>
            </a:r>
            <a:br>
              <a:rPr lang="hr-HR" sz="1600" dirty="0" smtClean="0"/>
            </a:br>
            <a:endParaRPr lang="hr-HR" sz="1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979712" y="6047839"/>
            <a:ext cx="547260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i="1" dirty="0" smtClean="0"/>
              <a:t>Izvor: Global </a:t>
            </a:r>
            <a:r>
              <a:rPr lang="hr-HR" sz="1400" i="1" dirty="0" err="1" smtClean="0"/>
              <a:t>Terrorism</a:t>
            </a:r>
            <a:r>
              <a:rPr lang="hr-HR" sz="1400" i="1" dirty="0" smtClean="0"/>
              <a:t> </a:t>
            </a:r>
            <a:r>
              <a:rPr lang="hr-HR" sz="1400" i="1" dirty="0" err="1" smtClean="0"/>
              <a:t>Database</a:t>
            </a:r>
            <a:r>
              <a:rPr lang="hr-HR" sz="1400" i="1" dirty="0" smtClean="0"/>
              <a:t> </a:t>
            </a:r>
            <a:r>
              <a:rPr lang="hr-HR" sz="1400" i="1" dirty="0" err="1" smtClean="0"/>
              <a:t>University</a:t>
            </a:r>
            <a:r>
              <a:rPr lang="hr-HR" sz="1400" i="1" dirty="0" smtClean="0"/>
              <a:t> </a:t>
            </a:r>
            <a:r>
              <a:rPr lang="hr-HR" sz="1400" i="1" dirty="0" err="1" smtClean="0"/>
              <a:t>of</a:t>
            </a:r>
            <a:r>
              <a:rPr lang="hr-HR" sz="1400" i="1" dirty="0" smtClean="0"/>
              <a:t>  </a:t>
            </a:r>
            <a:r>
              <a:rPr lang="hr-HR" sz="1400" i="1" dirty="0" err="1" smtClean="0"/>
              <a:t>Maryland</a:t>
            </a:r>
            <a:r>
              <a:rPr lang="hr-HR" sz="1400" dirty="0" smtClean="0"/>
              <a:t> </a:t>
            </a:r>
            <a:endParaRPr lang="hr-HR" sz="1400" i="1" dirty="0" smtClean="0"/>
          </a:p>
          <a:p>
            <a:endParaRPr lang="hr-HR" sz="1200" dirty="0"/>
          </a:p>
        </p:txBody>
      </p:sp>
      <p:pic>
        <p:nvPicPr>
          <p:cNvPr id="8" name="Content Placeholder 7"/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t="16993" r="42811" b="17247"/>
          <a:stretch/>
        </p:blipFill>
        <p:spPr>
          <a:xfrm>
            <a:off x="827584" y="1772816"/>
            <a:ext cx="7344816" cy="41044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8986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36104"/>
          </a:xfrm>
        </p:spPr>
        <p:txBody>
          <a:bodyPr>
            <a:normAutofit fontScale="90000"/>
          </a:bodyPr>
          <a:lstStyle/>
          <a:p>
            <a:pPr lvl="0"/>
            <a:r>
              <a:rPr lang="hr-HR" sz="3600" b="1" dirty="0" smtClean="0"/>
              <a:t/>
            </a:r>
            <a:br>
              <a:rPr lang="hr-HR" sz="3600" b="1" dirty="0" smtClean="0"/>
            </a:br>
            <a:r>
              <a:rPr lang="hr-HR" sz="3600" b="1" dirty="0" smtClean="0"/>
              <a:t>Suvremeni terorizam u Europi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1845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r-HR" sz="2700" dirty="0" smtClean="0"/>
              <a:t>Okvir uzroka: strateški odnos (povijesni i recentni</a:t>
            </a:r>
          </a:p>
          <a:p>
            <a:pPr>
              <a:buNone/>
            </a:pPr>
            <a:r>
              <a:rPr lang="hr-HR" sz="2700" dirty="0" smtClean="0"/>
              <a:t>kontekst) Zapada i </a:t>
            </a:r>
            <a:r>
              <a:rPr lang="hr-HR" sz="2700" dirty="0" err="1" smtClean="0"/>
              <a:t>islamizma</a:t>
            </a:r>
            <a:r>
              <a:rPr lang="hr-HR" sz="2700" dirty="0" smtClean="0"/>
              <a:t> .</a:t>
            </a:r>
          </a:p>
          <a:p>
            <a:pPr>
              <a:buNone/>
            </a:pPr>
            <a:r>
              <a:rPr lang="hr-HR" sz="2700" dirty="0" smtClean="0"/>
              <a:t>Dominantno „domaći“ terorizam (</a:t>
            </a:r>
            <a:r>
              <a:rPr lang="hr-HR" sz="2700" i="1" dirty="0" err="1" smtClean="0"/>
              <a:t>homegrown</a:t>
            </a:r>
            <a:r>
              <a:rPr lang="hr-HR" sz="2700" dirty="0" smtClean="0"/>
              <a:t>).</a:t>
            </a:r>
          </a:p>
          <a:p>
            <a:pPr>
              <a:buNone/>
            </a:pPr>
            <a:r>
              <a:rPr lang="hr-HR" sz="2700" dirty="0" smtClean="0"/>
              <a:t>Način izvršenja (</a:t>
            </a:r>
            <a:r>
              <a:rPr lang="hr-HR" sz="2700" i="1" dirty="0" smtClean="0"/>
              <a:t>modus operandi</a:t>
            </a:r>
            <a:r>
              <a:rPr lang="hr-HR" sz="2700" dirty="0" smtClean="0"/>
              <a:t>):</a:t>
            </a:r>
          </a:p>
          <a:p>
            <a:pPr>
              <a:buNone/>
            </a:pPr>
            <a:r>
              <a:rPr lang="hr-HR" sz="2700" dirty="0" smtClean="0"/>
              <a:t>profesionalizacija terorizma/eliminacija rizičnih</a:t>
            </a:r>
          </a:p>
          <a:p>
            <a:pPr>
              <a:buNone/>
            </a:pPr>
            <a:r>
              <a:rPr lang="hr-HR" sz="2700" dirty="0" smtClean="0"/>
              <a:t>faza - samoubilački udari ili “misije iz kojih nema</a:t>
            </a:r>
          </a:p>
          <a:p>
            <a:pPr>
              <a:buNone/>
            </a:pPr>
            <a:r>
              <a:rPr lang="hr-HR" sz="2700" dirty="0" smtClean="0"/>
              <a:t>bijega” (</a:t>
            </a:r>
            <a:r>
              <a:rPr lang="hr-HR" sz="2700" i="1" dirty="0" smtClean="0"/>
              <a:t>no </a:t>
            </a:r>
            <a:r>
              <a:rPr lang="hr-HR" sz="2700" i="1" dirty="0" err="1" smtClean="0"/>
              <a:t>escape</a:t>
            </a:r>
            <a:r>
              <a:rPr lang="hr-HR" sz="2700" i="1" dirty="0" smtClean="0"/>
              <a:t> </a:t>
            </a:r>
            <a:r>
              <a:rPr lang="hr-HR" sz="2700" i="1" dirty="0" err="1" smtClean="0"/>
              <a:t>mission</a:t>
            </a:r>
            <a:r>
              <a:rPr lang="hr-HR" sz="2700" dirty="0" smtClean="0"/>
              <a:t>).</a:t>
            </a:r>
          </a:p>
          <a:p>
            <a:pPr>
              <a:buNone/>
            </a:pPr>
            <a:r>
              <a:rPr lang="hr-HR" sz="2700" dirty="0" smtClean="0"/>
              <a:t>Kompozitni motivacijski model (proces nastajanja </a:t>
            </a:r>
          </a:p>
          <a:p>
            <a:pPr>
              <a:buNone/>
            </a:pPr>
            <a:r>
              <a:rPr lang="hr-HR" sz="2700" dirty="0" smtClean="0"/>
              <a:t>terorista): motivacijska matrica „domaćih“ terorista</a:t>
            </a:r>
          </a:p>
          <a:p>
            <a:pPr>
              <a:buNone/>
            </a:pPr>
            <a:r>
              <a:rPr lang="hr-HR" sz="2700" dirty="0" smtClean="0"/>
              <a:t>u Europi uključuje politiku, religiju, altruizam i</a:t>
            </a:r>
          </a:p>
          <a:p>
            <a:pPr>
              <a:buNone/>
            </a:pPr>
            <a:r>
              <a:rPr lang="hr-HR" sz="2700" dirty="0" smtClean="0"/>
              <a:t>osvetu.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36104"/>
          </a:xfrm>
        </p:spPr>
        <p:txBody>
          <a:bodyPr>
            <a:normAutofit fontScale="90000"/>
          </a:bodyPr>
          <a:lstStyle/>
          <a:p>
            <a:pPr lvl="0"/>
            <a:r>
              <a:rPr lang="hr-HR" sz="3600" b="1" dirty="0" smtClean="0"/>
              <a:t/>
            </a:r>
            <a:br>
              <a:rPr lang="hr-HR" sz="3600" b="1" dirty="0" smtClean="0"/>
            </a:br>
            <a:r>
              <a:rPr lang="hr-HR" sz="3600" b="1" dirty="0" smtClean="0"/>
              <a:t>Suvremeni terorizam u Europi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9685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r-HR" sz="2400" dirty="0" smtClean="0"/>
              <a:t>Paradigma terorističkog djelovanja: </a:t>
            </a:r>
            <a:r>
              <a:rPr lang="hr-HR" sz="2400" i="1" dirty="0" err="1" smtClean="0"/>
              <a:t>intermestic</a:t>
            </a:r>
            <a:r>
              <a:rPr lang="hr-HR" sz="2400" i="1" dirty="0" smtClean="0"/>
              <a:t>  - </a:t>
            </a:r>
            <a:r>
              <a:rPr lang="hr-HR" sz="2400" dirty="0" smtClean="0"/>
              <a:t>tu vrstu</a:t>
            </a:r>
          </a:p>
          <a:p>
            <a:pPr>
              <a:buNone/>
            </a:pPr>
            <a:r>
              <a:rPr lang="hr-HR" sz="2400" dirty="0" smtClean="0"/>
              <a:t>terorizma karakterizira činjenica da državljani neke države</a:t>
            </a:r>
          </a:p>
          <a:p>
            <a:pPr>
              <a:buNone/>
            </a:pPr>
            <a:r>
              <a:rPr lang="hr-HR" sz="2400" dirty="0" smtClean="0"/>
              <a:t>djeluju teroristički na „vlastitu“ državu“, ali u ime druge</a:t>
            </a:r>
          </a:p>
          <a:p>
            <a:pPr>
              <a:buNone/>
            </a:pPr>
            <a:r>
              <a:rPr lang="hr-HR" sz="2400" dirty="0" smtClean="0"/>
              <a:t>države čijim se pripadnicima osjećaju, poistovjećujući se sa</a:t>
            </a:r>
          </a:p>
          <a:p>
            <a:pPr>
              <a:buNone/>
            </a:pPr>
            <a:r>
              <a:rPr lang="hr-HR" sz="2400" dirty="0" smtClean="0"/>
              <a:t>ciljevima radikalnih globaliziranih terorističkih skupina.</a:t>
            </a:r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400" dirty="0" err="1" smtClean="0"/>
              <a:t>Glokalizacija</a:t>
            </a:r>
            <a:r>
              <a:rPr lang="hr-HR" sz="2400" dirty="0" smtClean="0"/>
              <a:t> (</a:t>
            </a:r>
            <a:r>
              <a:rPr lang="hr-HR" sz="2400" i="1" dirty="0" err="1" smtClean="0"/>
              <a:t>glocalisation</a:t>
            </a:r>
            <a:r>
              <a:rPr lang="hr-HR" sz="2400" dirty="0" smtClean="0"/>
              <a:t>) kao spoj globalizacije i</a:t>
            </a:r>
          </a:p>
          <a:p>
            <a:pPr>
              <a:buNone/>
            </a:pPr>
            <a:r>
              <a:rPr lang="hr-HR" sz="2400" dirty="0" smtClean="0"/>
              <a:t>lokalizacije obilježje suvremenog terorizma: proces u</a:t>
            </a:r>
          </a:p>
          <a:p>
            <a:pPr>
              <a:buNone/>
            </a:pPr>
            <a:r>
              <a:rPr lang="hr-HR" sz="2400" dirty="0" smtClean="0"/>
              <a:t>kojem lokalne terorističke organizacije razvijaju globalnu</a:t>
            </a:r>
          </a:p>
          <a:p>
            <a:pPr>
              <a:buNone/>
            </a:pPr>
            <a:r>
              <a:rPr lang="hr-HR" sz="2400" dirty="0" smtClean="0"/>
              <a:t>perspektivu koja je vodič njihovom izboru taktika i meta</a:t>
            </a:r>
          </a:p>
          <a:p>
            <a:pPr>
              <a:buNone/>
            </a:pPr>
            <a:r>
              <a:rPr lang="hr-HR" sz="2400" dirty="0" smtClean="0"/>
              <a:t>udara.</a:t>
            </a:r>
          </a:p>
          <a:p>
            <a:pPr>
              <a:buNone/>
            </a:pPr>
            <a:endParaRPr lang="hr-HR" sz="2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648072"/>
          </a:xfrm>
        </p:spPr>
        <p:txBody>
          <a:bodyPr>
            <a:normAutofit fontScale="90000"/>
          </a:bodyPr>
          <a:lstStyle/>
          <a:p>
            <a:pPr lvl="0"/>
            <a:r>
              <a:rPr lang="hr-HR" sz="3600" b="1" dirty="0" smtClean="0"/>
              <a:t/>
            </a:r>
            <a:br>
              <a:rPr lang="hr-HR" sz="3600" b="1" dirty="0" smtClean="0"/>
            </a:br>
            <a:r>
              <a:rPr lang="hr-HR" sz="3600" b="1" dirty="0" smtClean="0"/>
              <a:t>Protuteroristička strategija EU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1845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r-HR" sz="2400" dirty="0" smtClean="0"/>
              <a:t>Terorizam: pitanje sigurnosti EU ili nacionalne</a:t>
            </a:r>
          </a:p>
          <a:p>
            <a:pPr>
              <a:buNone/>
            </a:pPr>
            <a:r>
              <a:rPr lang="hr-HR" sz="2400" dirty="0" smtClean="0"/>
              <a:t>sigurnosti država članica?</a:t>
            </a:r>
          </a:p>
          <a:p>
            <a:pPr>
              <a:buNone/>
            </a:pPr>
            <a:r>
              <a:rPr lang="hr-HR" sz="2400" dirty="0" smtClean="0"/>
              <a:t>Odgovor EU: reaktivan ili </a:t>
            </a:r>
            <a:r>
              <a:rPr lang="hr-HR" sz="2400" dirty="0" err="1" smtClean="0"/>
              <a:t>proaktivan</a:t>
            </a:r>
            <a:r>
              <a:rPr lang="hr-HR" sz="2400" dirty="0" smtClean="0"/>
              <a:t>?</a:t>
            </a:r>
          </a:p>
          <a:p>
            <a:pPr>
              <a:buNone/>
            </a:pPr>
            <a:r>
              <a:rPr lang="hr-HR" sz="2400" dirty="0" smtClean="0"/>
              <a:t>Protuteroristička strategija EU 2005. (</a:t>
            </a:r>
            <a:r>
              <a:rPr lang="hr-HR" sz="2400" i="1" dirty="0" err="1" smtClean="0"/>
              <a:t>The</a:t>
            </a:r>
            <a:r>
              <a:rPr lang="hr-HR" sz="2400" i="1" dirty="0" smtClean="0"/>
              <a:t> </a:t>
            </a:r>
            <a:r>
              <a:rPr lang="hr-HR" sz="2400" i="1" dirty="0" err="1" smtClean="0"/>
              <a:t>European</a:t>
            </a:r>
            <a:endParaRPr lang="hr-HR" sz="2400" i="1" dirty="0" smtClean="0"/>
          </a:p>
          <a:p>
            <a:pPr>
              <a:buNone/>
            </a:pPr>
            <a:r>
              <a:rPr lang="hr-HR" sz="2400" i="1" dirty="0" smtClean="0"/>
              <a:t>Union </a:t>
            </a:r>
            <a:r>
              <a:rPr lang="hr-HR" sz="2400" i="1" dirty="0" err="1" smtClean="0"/>
              <a:t>Counter</a:t>
            </a:r>
            <a:r>
              <a:rPr lang="hr-HR" sz="2400" i="1" dirty="0" smtClean="0"/>
              <a:t>-</a:t>
            </a:r>
            <a:r>
              <a:rPr lang="hr-HR" sz="2400" i="1" dirty="0" err="1" smtClean="0"/>
              <a:t>Terrorism</a:t>
            </a:r>
            <a:r>
              <a:rPr lang="hr-HR" sz="2400" i="1" dirty="0" smtClean="0"/>
              <a:t> </a:t>
            </a:r>
            <a:r>
              <a:rPr lang="hr-HR" sz="2400" i="1" dirty="0" err="1" smtClean="0"/>
              <a:t>Strategy</a:t>
            </a:r>
            <a:r>
              <a:rPr lang="hr-HR" sz="2400" dirty="0" smtClean="0"/>
              <a:t>): </a:t>
            </a:r>
          </a:p>
          <a:p>
            <a:pPr>
              <a:buNone/>
            </a:pPr>
            <a:r>
              <a:rPr lang="hr-HR" sz="2400" dirty="0" smtClean="0"/>
              <a:t>- zaštita od terorizma (</a:t>
            </a:r>
            <a:r>
              <a:rPr lang="hr-HR" sz="2400" i="1" dirty="0" err="1" smtClean="0"/>
              <a:t>Protection</a:t>
            </a:r>
            <a:r>
              <a:rPr lang="hr-HR" sz="2400" dirty="0" smtClean="0"/>
              <a:t>): zaštitno-sigurnosne mjere </a:t>
            </a:r>
          </a:p>
          <a:p>
            <a:pPr>
              <a:buNone/>
            </a:pPr>
            <a:r>
              <a:rPr lang="hr-HR" sz="2400" dirty="0" smtClean="0"/>
              <a:t>- prevencija (</a:t>
            </a:r>
            <a:r>
              <a:rPr lang="hr-HR" sz="2400" i="1" dirty="0" err="1" smtClean="0"/>
              <a:t>Prevention</a:t>
            </a:r>
            <a:r>
              <a:rPr lang="hr-HR" sz="2400" dirty="0" smtClean="0"/>
              <a:t>): </a:t>
            </a:r>
            <a:r>
              <a:rPr lang="hr-HR" sz="2400" dirty="0" err="1" smtClean="0"/>
              <a:t>deradikalizacija</a:t>
            </a:r>
            <a:r>
              <a:rPr lang="hr-HR" sz="2400" dirty="0" smtClean="0"/>
              <a:t> i </a:t>
            </a:r>
            <a:r>
              <a:rPr lang="hr-HR" sz="2400" dirty="0" err="1" smtClean="0"/>
              <a:t>proturadikalizacija</a:t>
            </a:r>
            <a:r>
              <a:rPr lang="hr-HR" sz="2400" dirty="0" smtClean="0"/>
              <a:t> </a:t>
            </a:r>
          </a:p>
          <a:p>
            <a:pPr>
              <a:buNone/>
            </a:pPr>
            <a:r>
              <a:rPr lang="hr-HR" sz="2400" dirty="0" smtClean="0"/>
              <a:t>- onemogućavanje izvršenja terorističkih akata i kazneno procesuiranje počinitelja terorističkih akata (</a:t>
            </a:r>
            <a:r>
              <a:rPr lang="hr-HR" sz="2400" i="1" dirty="0" err="1" smtClean="0"/>
              <a:t>Pursue</a:t>
            </a:r>
            <a:r>
              <a:rPr lang="hr-HR" sz="2400" dirty="0" smtClean="0"/>
              <a:t>) </a:t>
            </a:r>
          </a:p>
          <a:p>
            <a:pPr>
              <a:buNone/>
            </a:pPr>
            <a:r>
              <a:rPr lang="hr-HR" sz="2400" dirty="0" smtClean="0"/>
              <a:t>- funkcioniranje u uvjetima krize kao posljedica izvršenja terorističkog akta (</a:t>
            </a:r>
            <a:r>
              <a:rPr lang="hr-HR" sz="2400" i="1" dirty="0" err="1" smtClean="0"/>
              <a:t>Respond</a:t>
            </a:r>
            <a:r>
              <a:rPr lang="hr-HR" sz="2400" dirty="0" smtClean="0"/>
              <a:t>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373</TotalTime>
  <Words>658</Words>
  <Application>Microsoft Office PowerPoint</Application>
  <PresentationFormat>On-screen Show (4:3)</PresentationFormat>
  <Paragraphs>98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Urbano</vt:lpstr>
      <vt:lpstr>                            Javne politike u prevenciji i smanjenju rizika nastanka kriza i katastrofa </vt:lpstr>
      <vt:lpstr>Nove protuterorističke paradigme Europske unije</vt:lpstr>
      <vt:lpstr>Terorizam: globalni sigurnosni izazov Broj terorističkih napada u svijetu (1970-2016.)  No. 170.350 napada Izvršitelji: 865 terorističkih organizacija/grupacija</vt:lpstr>
      <vt:lpstr> Povijest terorizma: kontinuitet europskih procesa </vt:lpstr>
      <vt:lpstr> Suvremeni terorizam: Europa meta terorizma </vt:lpstr>
      <vt:lpstr>  Europa meta terorizma: broj terorističkih napada u Europi (1970-2016.) Zapadna Europa: No. 16.307 napada Istočna Europa: No. 5.031 napad Ukupno: 21.338 terorističkih udara (cca 12,5% ukupnih udara) </vt:lpstr>
      <vt:lpstr> Suvremeni terorizam u Europi </vt:lpstr>
      <vt:lpstr> Suvremeni terorizam u Europi </vt:lpstr>
      <vt:lpstr> Protuteroristička strategija EU </vt:lpstr>
      <vt:lpstr> Protuterorizam: policy </vt:lpstr>
      <vt:lpstr> Protuterorizam: policy </vt:lpstr>
      <vt:lpstr> Prevencija terorizma: deradikalizacija i proturadikalizacija  </vt:lpstr>
      <vt:lpstr> Prevencija terorizma: deradikalizacija i proturadikalizacija  </vt:lpstr>
      <vt:lpstr> Protuterorizam: strategija i policy EU i europskih država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Gospodarska moć država i terorizam: mediteranske države kao središte svjetskog turizma i meta terorizma</dc:title>
  <dc:creator>Bike</dc:creator>
  <cp:lastModifiedBy>Dubravka Bajilo</cp:lastModifiedBy>
  <cp:revision>41</cp:revision>
  <dcterms:created xsi:type="dcterms:W3CDTF">2015-09-30T07:56:40Z</dcterms:created>
  <dcterms:modified xsi:type="dcterms:W3CDTF">2017-11-26T09:46:29Z</dcterms:modified>
</cp:coreProperties>
</file>